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178DBA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新細明體"/>
                <a:cs typeface="新細明體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178DBA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新細明體"/>
                <a:cs typeface="新細明體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178DBA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178DBA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26"/>
            <a:ext cx="2851530" cy="685787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2D52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323841"/>
            <a:ext cx="1742439" cy="778510"/>
          </a:xfrm>
          <a:custGeom>
            <a:avLst/>
            <a:gdLst/>
            <a:ahLst/>
            <a:cxnLst/>
            <a:rect l="l" t="t" r="r" b="b"/>
            <a:pathLst>
              <a:path w="1742439" h="778510">
                <a:moveTo>
                  <a:pt x="1345946" y="0"/>
                </a:moveTo>
                <a:lnTo>
                  <a:pt x="0" y="0"/>
                </a:lnTo>
                <a:lnTo>
                  <a:pt x="0" y="778509"/>
                </a:lnTo>
                <a:lnTo>
                  <a:pt x="1345946" y="778509"/>
                </a:lnTo>
                <a:lnTo>
                  <a:pt x="1355637" y="777704"/>
                </a:lnTo>
                <a:lnTo>
                  <a:pt x="1363567" y="775588"/>
                </a:lnTo>
                <a:lnTo>
                  <a:pt x="1369734" y="772616"/>
                </a:lnTo>
                <a:lnTo>
                  <a:pt x="1374140" y="769238"/>
                </a:lnTo>
                <a:lnTo>
                  <a:pt x="1374140" y="764539"/>
                </a:lnTo>
                <a:lnTo>
                  <a:pt x="1378839" y="764539"/>
                </a:lnTo>
                <a:lnTo>
                  <a:pt x="1735327" y="408050"/>
                </a:lnTo>
                <a:lnTo>
                  <a:pt x="1740542" y="399460"/>
                </a:lnTo>
                <a:lnTo>
                  <a:pt x="1742281" y="388667"/>
                </a:lnTo>
                <a:lnTo>
                  <a:pt x="1740542" y="376993"/>
                </a:lnTo>
                <a:lnTo>
                  <a:pt x="1735327" y="365759"/>
                </a:lnTo>
                <a:lnTo>
                  <a:pt x="1378839" y="14096"/>
                </a:lnTo>
                <a:lnTo>
                  <a:pt x="1378839" y="9397"/>
                </a:lnTo>
                <a:lnTo>
                  <a:pt x="1374140" y="9397"/>
                </a:lnTo>
                <a:lnTo>
                  <a:pt x="1369734" y="5947"/>
                </a:lnTo>
                <a:lnTo>
                  <a:pt x="1363567" y="2936"/>
                </a:lnTo>
                <a:lnTo>
                  <a:pt x="1355637" y="807"/>
                </a:lnTo>
                <a:lnTo>
                  <a:pt x="1345946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126"/>
            <a:ext cx="2851530" cy="685787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2D52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4375"/>
            <a:ext cx="1591945" cy="507365"/>
          </a:xfrm>
          <a:custGeom>
            <a:avLst/>
            <a:gdLst/>
            <a:ahLst/>
            <a:cxnLst/>
            <a:rect l="l" t="t" r="r" b="b"/>
            <a:pathLst>
              <a:path w="1591945" h="507365">
                <a:moveTo>
                  <a:pt x="105" y="0"/>
                </a:moveTo>
                <a:lnTo>
                  <a:pt x="0" y="503820"/>
                </a:lnTo>
                <a:lnTo>
                  <a:pt x="1245438" y="507238"/>
                </a:lnTo>
                <a:lnTo>
                  <a:pt x="1345692" y="507238"/>
                </a:lnTo>
                <a:lnTo>
                  <a:pt x="1350391" y="502538"/>
                </a:lnTo>
                <a:lnTo>
                  <a:pt x="1351915" y="500888"/>
                </a:lnTo>
                <a:lnTo>
                  <a:pt x="1353820" y="499363"/>
                </a:lnTo>
                <a:lnTo>
                  <a:pt x="1355344" y="497713"/>
                </a:lnTo>
                <a:lnTo>
                  <a:pt x="1584325" y="268859"/>
                </a:lnTo>
                <a:lnTo>
                  <a:pt x="1589611" y="261695"/>
                </a:lnTo>
                <a:lnTo>
                  <a:pt x="1591373" y="254508"/>
                </a:lnTo>
                <a:lnTo>
                  <a:pt x="1589611" y="247320"/>
                </a:lnTo>
                <a:lnTo>
                  <a:pt x="1584325" y="240157"/>
                </a:lnTo>
                <a:lnTo>
                  <a:pt x="1355344" y="11302"/>
                </a:lnTo>
                <a:lnTo>
                  <a:pt x="1350391" y="11302"/>
                </a:lnTo>
                <a:lnTo>
                  <a:pt x="1350391" y="6476"/>
                </a:lnTo>
                <a:lnTo>
                  <a:pt x="1345692" y="6476"/>
                </a:lnTo>
                <a:lnTo>
                  <a:pt x="1340993" y="1777"/>
                </a:lnTo>
                <a:lnTo>
                  <a:pt x="1245438" y="1777"/>
                </a:lnTo>
                <a:lnTo>
                  <a:pt x="105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71952" y="635965"/>
            <a:ext cx="3073400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178DBA"/>
                </a:solidFill>
                <a:latin typeface="微軟正黑體"/>
                <a:cs typeface="微軟正黑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34972" y="1667161"/>
            <a:ext cx="5628005" cy="4553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新細明體"/>
                <a:cs typeface="新細明體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9510" y="4548892"/>
            <a:ext cx="6804025" cy="145288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575"/>
              </a:spcBef>
            </a:pPr>
            <a:r>
              <a:rPr sz="2800" spc="-40" dirty="0">
                <a:solidFill>
                  <a:srgbClr val="BE1697"/>
                </a:solidFill>
                <a:latin typeface="微軟正黑體"/>
                <a:cs typeface="微軟正黑體"/>
              </a:rPr>
              <a:t>教育部全國中等學校讀書心得寫作比賽特優</a:t>
            </a:r>
            <a:endParaRPr sz="2800">
              <a:latin typeface="微軟正黑體"/>
              <a:cs typeface="微軟正黑體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5400" spc="-10" dirty="0">
                <a:solidFill>
                  <a:srgbClr val="178DBA"/>
                </a:solidFill>
                <a:latin typeface="微軟正黑體"/>
                <a:cs typeface="微軟正黑體"/>
              </a:rPr>
              <a:t>哈利波特閱讀心得</a:t>
            </a:r>
            <a:endParaRPr sz="5400">
              <a:latin typeface="微軟正黑體"/>
              <a:cs typeface="微軟正黑體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1814" y="261493"/>
            <a:ext cx="6674104" cy="375348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010400" y="6153530"/>
            <a:ext cx="457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52270" algn="l"/>
              </a:tabLst>
            </a:pPr>
            <a:r>
              <a:rPr lang="zh-TW" altLang="en-US" sz="2400" dirty="0">
                <a:solidFill>
                  <a:srgbClr val="7E0D66"/>
                </a:solidFill>
                <a:latin typeface="微軟正黑體"/>
                <a:cs typeface="微軟正黑體"/>
              </a:rPr>
              <a:t>國立臺東大學附屬體中</a:t>
            </a:r>
            <a:r>
              <a:rPr sz="2400" dirty="0">
                <a:solidFill>
                  <a:srgbClr val="7E0D66"/>
                </a:solidFill>
                <a:latin typeface="微軟正黑體"/>
                <a:cs typeface="微軟正黑體"/>
              </a:rPr>
              <a:t>	</a:t>
            </a:r>
            <a:r>
              <a:rPr lang="en-US" sz="2400" dirty="0">
                <a:solidFill>
                  <a:srgbClr val="7E0D66"/>
                </a:solidFill>
                <a:latin typeface="微軟正黑體"/>
                <a:cs typeface="微軟正黑體"/>
              </a:rPr>
              <a:t>OOO</a:t>
            </a:r>
            <a:endParaRPr sz="2400" dirty="0"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9198" y="637489"/>
            <a:ext cx="139700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35" dirty="0">
                <a:solidFill>
                  <a:srgbClr val="178DBA"/>
                </a:solidFill>
                <a:latin typeface="微軟正黑體"/>
                <a:cs typeface="微軟正黑體"/>
              </a:rPr>
              <a:t>獎狀</a:t>
            </a:r>
            <a:endParaRPr sz="5400">
              <a:latin typeface="微軟正黑體"/>
              <a:cs typeface="微軟正黑體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19198" y="1466849"/>
            <a:ext cx="25628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5" dirty="0"/>
              <a:t>高一組特優</a:t>
            </a:r>
            <a:endParaRPr sz="400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D6C806B-DDE6-42B8-8FC9-311FE9597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381000"/>
            <a:ext cx="4439270" cy="59158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1952" y="635965"/>
            <a:ext cx="154940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目錄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68270" y="2027657"/>
            <a:ext cx="1996439" cy="310134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105"/>
              </a:spcBef>
              <a:buClr>
                <a:srgbClr val="353535"/>
              </a:buClr>
              <a:buSzPct val="96875"/>
              <a:buFont typeface="Century Gothic"/>
              <a:buAutoNum type="arabicPeriod"/>
              <a:tabLst>
                <a:tab pos="354965" algn="l"/>
              </a:tabLst>
            </a:pPr>
            <a:r>
              <a:rPr sz="3200" spc="-15" dirty="0">
                <a:solidFill>
                  <a:srgbClr val="404040"/>
                </a:solidFill>
                <a:latin typeface="微軟正黑體"/>
                <a:cs typeface="微軟正黑體"/>
              </a:rPr>
              <a:t>創作動機</a:t>
            </a:r>
            <a:endParaRPr sz="3200">
              <a:latin typeface="微軟正黑體"/>
              <a:cs typeface="微軟正黑體"/>
            </a:endParaRPr>
          </a:p>
          <a:p>
            <a:pPr marL="354965" indent="-342265">
              <a:lnSpc>
                <a:spcPct val="100000"/>
              </a:lnSpc>
              <a:spcBef>
                <a:spcPts val="1010"/>
              </a:spcBef>
              <a:buClr>
                <a:srgbClr val="353535"/>
              </a:buClr>
              <a:buSzPct val="96875"/>
              <a:buFont typeface="Century Gothic"/>
              <a:buAutoNum type="arabicPeriod"/>
              <a:tabLst>
                <a:tab pos="354965" algn="l"/>
              </a:tabLst>
            </a:pPr>
            <a:r>
              <a:rPr sz="3200" spc="-15" dirty="0">
                <a:solidFill>
                  <a:srgbClr val="404040"/>
                </a:solidFill>
                <a:latin typeface="微軟正黑體"/>
                <a:cs typeface="微軟正黑體"/>
              </a:rPr>
              <a:t>相關書訊</a:t>
            </a:r>
            <a:endParaRPr sz="3200">
              <a:latin typeface="微軟正黑體"/>
              <a:cs typeface="微軟正黑體"/>
            </a:endParaRPr>
          </a:p>
          <a:p>
            <a:pPr marL="354965" indent="-342265">
              <a:lnSpc>
                <a:spcPct val="100000"/>
              </a:lnSpc>
              <a:spcBef>
                <a:spcPts val="994"/>
              </a:spcBef>
              <a:buClr>
                <a:srgbClr val="353535"/>
              </a:buClr>
              <a:buSzPct val="96875"/>
              <a:buFont typeface="Century Gothic"/>
              <a:buAutoNum type="arabicPeriod"/>
              <a:tabLst>
                <a:tab pos="354965" algn="l"/>
              </a:tabLst>
            </a:pPr>
            <a:r>
              <a:rPr sz="3200" spc="-20" dirty="0">
                <a:solidFill>
                  <a:srgbClr val="404040"/>
                </a:solidFill>
                <a:latin typeface="微軟正黑體"/>
                <a:cs typeface="微軟正黑體"/>
              </a:rPr>
              <a:t>內容摘錄</a:t>
            </a:r>
            <a:endParaRPr sz="3200">
              <a:latin typeface="微軟正黑體"/>
              <a:cs typeface="微軟正黑體"/>
            </a:endParaRPr>
          </a:p>
          <a:p>
            <a:pPr marL="354965" indent="-342265">
              <a:lnSpc>
                <a:spcPct val="100000"/>
              </a:lnSpc>
              <a:spcBef>
                <a:spcPts val="1000"/>
              </a:spcBef>
              <a:buClr>
                <a:srgbClr val="353535"/>
              </a:buClr>
              <a:buSzPct val="96875"/>
              <a:buFont typeface="Century Gothic"/>
              <a:buAutoNum type="arabicPeriod"/>
              <a:tabLst>
                <a:tab pos="354965" algn="l"/>
              </a:tabLst>
            </a:pPr>
            <a:r>
              <a:rPr sz="3200" spc="-15" dirty="0">
                <a:solidFill>
                  <a:srgbClr val="404040"/>
                </a:solidFill>
                <a:latin typeface="微軟正黑體"/>
                <a:cs typeface="微軟正黑體"/>
              </a:rPr>
              <a:t>我的觀點</a:t>
            </a:r>
            <a:endParaRPr sz="3200">
              <a:latin typeface="微軟正黑體"/>
              <a:cs typeface="微軟正黑體"/>
            </a:endParaRPr>
          </a:p>
          <a:p>
            <a:pPr marL="354965" indent="-342265">
              <a:lnSpc>
                <a:spcPct val="100000"/>
              </a:lnSpc>
              <a:spcBef>
                <a:spcPts val="1005"/>
              </a:spcBef>
              <a:buClr>
                <a:srgbClr val="353535"/>
              </a:buClr>
              <a:buSzPct val="96875"/>
              <a:buFont typeface="Century Gothic"/>
              <a:buAutoNum type="arabicPeriod"/>
              <a:tabLst>
                <a:tab pos="354965" algn="l"/>
              </a:tabLst>
            </a:pPr>
            <a:r>
              <a:rPr sz="3200" spc="-25" dirty="0">
                <a:solidFill>
                  <a:srgbClr val="404040"/>
                </a:solidFill>
                <a:latin typeface="微軟正黑體"/>
                <a:cs typeface="微軟正黑體"/>
              </a:rPr>
              <a:t>獎狀</a:t>
            </a:r>
            <a:endParaRPr sz="3200"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創作動機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68270" y="2158110"/>
            <a:ext cx="5512435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404040"/>
                </a:solidFill>
                <a:latin typeface="微軟正黑體"/>
                <a:cs typeface="微軟正黑體"/>
              </a:rPr>
              <a:t>在我即將升上高一的暑假，我閱讀了</a:t>
            </a:r>
            <a:endParaRPr sz="2400">
              <a:latin typeface="微軟正黑體"/>
              <a:cs typeface="微軟正黑體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solidFill>
                  <a:srgbClr val="404040"/>
                </a:solidFill>
                <a:latin typeface="微軟正黑體"/>
                <a:cs typeface="微軟正黑體"/>
              </a:rPr>
              <a:t>《哈利波特》系列的全套書籍，而且對</a:t>
            </a:r>
            <a:r>
              <a:rPr sz="2400" spc="-50" dirty="0">
                <a:solidFill>
                  <a:srgbClr val="404040"/>
                </a:solidFill>
                <a:latin typeface="微軟正黑體"/>
                <a:cs typeface="微軟正黑體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微軟正黑體"/>
                <a:cs typeface="微軟正黑體"/>
              </a:rPr>
              <a:t>他所敘述的故事頗有感觸，《哈利波特》系列敘述了一個由魔法、友情、親情、</a:t>
            </a:r>
            <a:r>
              <a:rPr sz="2400" spc="-50" dirty="0">
                <a:solidFill>
                  <a:srgbClr val="404040"/>
                </a:solidFill>
                <a:latin typeface="微軟正黑體"/>
                <a:cs typeface="微軟正黑體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微軟正黑體"/>
                <a:cs typeface="微軟正黑體"/>
              </a:rPr>
              <a:t>愛情交織出來的美妙世界，我選擇創作</a:t>
            </a:r>
            <a:r>
              <a:rPr sz="2400" spc="-50" dirty="0">
                <a:solidFill>
                  <a:srgbClr val="404040"/>
                </a:solidFill>
                <a:latin typeface="微軟正黑體"/>
                <a:cs typeface="微軟正黑體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微軟正黑體"/>
                <a:cs typeface="微軟正黑體"/>
              </a:rPr>
              <a:t>第三集阿茲卡班的逃犯的讀書心得，因</a:t>
            </a:r>
            <a:r>
              <a:rPr sz="2400" spc="-50" dirty="0">
                <a:solidFill>
                  <a:srgbClr val="404040"/>
                </a:solidFill>
                <a:latin typeface="微軟正黑體"/>
                <a:cs typeface="微軟正黑體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微軟正黑體"/>
                <a:cs typeface="微軟正黑體"/>
              </a:rPr>
              <a:t>為我認為在這集裡有猜疑、信任、背叛</a:t>
            </a:r>
            <a:r>
              <a:rPr sz="2400" spc="-50" dirty="0">
                <a:solidFill>
                  <a:srgbClr val="404040"/>
                </a:solidFill>
                <a:latin typeface="微軟正黑體"/>
                <a:cs typeface="微軟正黑體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微軟正黑體"/>
                <a:cs typeface="微軟正黑體"/>
              </a:rPr>
              <a:t>等人與人之間的互動，是七集中最我最</a:t>
            </a:r>
            <a:r>
              <a:rPr sz="2400" spc="-50" dirty="0">
                <a:solidFill>
                  <a:srgbClr val="404040"/>
                </a:solidFill>
                <a:latin typeface="微軟正黑體"/>
                <a:cs typeface="微軟正黑體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微軟正黑體"/>
                <a:cs typeface="微軟正黑體"/>
              </a:rPr>
              <a:t>喜歡的一集。</a:t>
            </a:r>
            <a:endParaRPr sz="2400">
              <a:latin typeface="微軟正黑體"/>
              <a:cs typeface="微軟正黑體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相關書訊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68270" y="2126106"/>
            <a:ext cx="5405120" cy="358584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84455">
              <a:lnSpc>
                <a:spcPts val="2380"/>
              </a:lnSpc>
              <a:spcBef>
                <a:spcPts val="390"/>
              </a:spcBef>
            </a:pPr>
            <a:r>
              <a:rPr sz="2200" spc="-35" dirty="0">
                <a:solidFill>
                  <a:srgbClr val="404040"/>
                </a:solidFill>
                <a:latin typeface="微軟正黑體"/>
                <a:cs typeface="微軟正黑體"/>
              </a:rPr>
              <a:t>哈利波特系列共有七集，內容描寫故事主角哈利波特對抗惡勢力佛地魔的</a:t>
            </a:r>
            <a:endParaRPr sz="2200">
              <a:latin typeface="微軟正黑體"/>
              <a:cs typeface="微軟正黑體"/>
            </a:endParaRPr>
          </a:p>
          <a:p>
            <a:pPr marL="12700" marR="84455">
              <a:lnSpc>
                <a:spcPts val="2390"/>
              </a:lnSpc>
              <a:spcBef>
                <a:spcPts val="980"/>
              </a:spcBef>
            </a:pPr>
            <a:r>
              <a:rPr sz="2200" spc="-35" dirty="0">
                <a:solidFill>
                  <a:srgbClr val="404040"/>
                </a:solidFill>
                <a:latin typeface="微軟正黑體"/>
                <a:cs typeface="微軟正黑體"/>
              </a:rPr>
              <a:t>艱辛過程，而第三集阿茲卡班的逃犯則敘述魔法監獄阿茲卡班中最惡名昭彰的</a:t>
            </a:r>
            <a:endParaRPr sz="2200">
              <a:latin typeface="微軟正黑體"/>
              <a:cs typeface="微軟正黑體"/>
            </a:endParaRPr>
          </a:p>
          <a:p>
            <a:pPr marL="12700">
              <a:lnSpc>
                <a:spcPts val="2510"/>
              </a:lnSpc>
              <a:spcBef>
                <a:spcPts val="695"/>
              </a:spcBef>
            </a:pPr>
            <a:r>
              <a:rPr sz="2200" spc="-35" dirty="0">
                <a:solidFill>
                  <a:srgbClr val="404040"/>
                </a:solidFill>
                <a:latin typeface="微軟正黑體"/>
                <a:cs typeface="微軟正黑體"/>
              </a:rPr>
              <a:t>囚犯</a:t>
            </a:r>
            <a:r>
              <a:rPr sz="2200" spc="-35" dirty="0">
                <a:solidFill>
                  <a:srgbClr val="404040"/>
                </a:solidFill>
                <a:latin typeface="Century Gothic"/>
                <a:cs typeface="Century Gothic"/>
              </a:rPr>
              <a:t>──</a:t>
            </a:r>
            <a:r>
              <a:rPr sz="2200" spc="-35" dirty="0">
                <a:solidFill>
                  <a:srgbClr val="404040"/>
                </a:solidFill>
                <a:latin typeface="微軟正黑體"/>
                <a:cs typeface="微軟正黑體"/>
              </a:rPr>
              <a:t>天狼星</a:t>
            </a:r>
            <a:r>
              <a:rPr sz="2200" spc="-25" dirty="0">
                <a:solidFill>
                  <a:srgbClr val="404040"/>
                </a:solidFill>
                <a:latin typeface="Century Gothic"/>
                <a:cs typeface="Century Gothic"/>
              </a:rPr>
              <a:t>•</a:t>
            </a:r>
            <a:r>
              <a:rPr sz="2200" spc="-40" dirty="0">
                <a:solidFill>
                  <a:srgbClr val="404040"/>
                </a:solidFill>
                <a:latin typeface="微軟正黑體"/>
                <a:cs typeface="微軟正黑體"/>
              </a:rPr>
              <a:t>布萊克脫逃，霍格華茲校園</a:t>
            </a:r>
            <a:endParaRPr sz="2200">
              <a:latin typeface="微軟正黑體"/>
              <a:cs typeface="微軟正黑體"/>
            </a:endParaRPr>
          </a:p>
          <a:p>
            <a:pPr marL="12700">
              <a:lnSpc>
                <a:spcPts val="2510"/>
              </a:lnSpc>
            </a:pPr>
            <a:r>
              <a:rPr sz="2200" spc="-35" dirty="0">
                <a:solidFill>
                  <a:srgbClr val="404040"/>
                </a:solidFill>
                <a:latin typeface="微軟正黑體"/>
                <a:cs typeface="微軟正黑體"/>
              </a:rPr>
              <a:t>一片風聲鶴唳，哈利波特將會對</a:t>
            </a:r>
            <a:endParaRPr sz="2200">
              <a:latin typeface="微軟正黑體"/>
              <a:cs typeface="微軟正黑體"/>
            </a:endParaRPr>
          </a:p>
          <a:p>
            <a:pPr marL="12700" marR="84455">
              <a:lnSpc>
                <a:spcPts val="2380"/>
              </a:lnSpc>
              <a:spcBef>
                <a:spcPts val="1030"/>
              </a:spcBef>
            </a:pPr>
            <a:r>
              <a:rPr sz="2200" spc="-35" dirty="0">
                <a:solidFill>
                  <a:srgbClr val="404040"/>
                </a:solidFill>
                <a:latin typeface="微軟正黑體"/>
                <a:cs typeface="微軟正黑體"/>
              </a:rPr>
              <a:t>抗最令人膽寒的獄卒「催狂魔」、找出真正出賣他父母的人，並且阻止一場大災</a:t>
            </a:r>
            <a:endParaRPr sz="2200">
              <a:latin typeface="微軟正黑體"/>
              <a:cs typeface="微軟正黑體"/>
            </a:endParaRPr>
          </a:p>
          <a:p>
            <a:pPr marL="12700">
              <a:lnSpc>
                <a:spcPts val="2510"/>
              </a:lnSpc>
              <a:spcBef>
                <a:spcPts val="705"/>
              </a:spcBef>
            </a:pPr>
            <a:r>
              <a:rPr sz="2200" spc="-40" dirty="0">
                <a:solidFill>
                  <a:srgbClr val="404040"/>
                </a:solidFill>
                <a:latin typeface="微軟正黑體"/>
                <a:cs typeface="微軟正黑體"/>
              </a:rPr>
              <a:t>難的發生。 暑假才剛要結束，阿茲卡班監獄</a:t>
            </a:r>
            <a:endParaRPr sz="2200">
              <a:latin typeface="微軟正黑體"/>
              <a:cs typeface="微軟正黑體"/>
            </a:endParaRPr>
          </a:p>
          <a:p>
            <a:pPr marL="12700">
              <a:lnSpc>
                <a:spcPts val="2510"/>
              </a:lnSpc>
            </a:pPr>
            <a:r>
              <a:rPr sz="2200" spc="-35" dirty="0">
                <a:solidFill>
                  <a:srgbClr val="404040"/>
                </a:solidFill>
                <a:latin typeface="微軟正黑體"/>
                <a:cs typeface="微軟正黑體"/>
              </a:rPr>
              <a:t>就發生了空前的越獄事件！</a:t>
            </a:r>
            <a:endParaRPr sz="2200">
              <a:latin typeface="微軟正黑體"/>
              <a:cs typeface="微軟正黑體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27110" y="1446199"/>
            <a:ext cx="3955414" cy="50007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內容摘錄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68270" y="2098675"/>
            <a:ext cx="5563870" cy="36404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 indent="-456565">
              <a:lnSpc>
                <a:spcPts val="2160"/>
              </a:lnSpc>
              <a:spcBef>
                <a:spcPts val="105"/>
              </a:spcBef>
              <a:buClr>
                <a:srgbClr val="353535"/>
              </a:buClr>
              <a:buFont typeface="Century Gothic"/>
              <a:buAutoNum type="arabicPeriod"/>
              <a:tabLst>
                <a:tab pos="469265" algn="l"/>
              </a:tabLst>
            </a:pPr>
            <a:r>
              <a:rPr sz="2000" spc="-20" dirty="0">
                <a:solidFill>
                  <a:srgbClr val="404040"/>
                </a:solidFill>
                <a:latin typeface="微軟正黑體"/>
                <a:cs typeface="微軟正黑體"/>
              </a:rPr>
              <a:t>現在我要請你們大家花些時間，想像你們心</a:t>
            </a:r>
            <a:endParaRPr sz="2000">
              <a:latin typeface="微軟正黑體"/>
              <a:cs typeface="微軟正黑體"/>
            </a:endParaRPr>
          </a:p>
          <a:p>
            <a:pPr marL="469900" marR="254635">
              <a:lnSpc>
                <a:spcPct val="80300"/>
              </a:lnSpc>
              <a:spcBef>
                <a:spcPts val="229"/>
              </a:spcBef>
            </a:pPr>
            <a:r>
              <a:rPr sz="2000" spc="-20" dirty="0">
                <a:solidFill>
                  <a:srgbClr val="404040"/>
                </a:solidFill>
                <a:latin typeface="微軟正黑體"/>
                <a:cs typeface="微軟正黑體"/>
              </a:rPr>
              <a:t>中最害怕的是甚麼東西，然後再發揮一點想像力，看要用甚麼方法讓他變得很滑稽。</a:t>
            </a:r>
            <a:r>
              <a:rPr sz="2000" spc="-50" dirty="0">
                <a:solidFill>
                  <a:srgbClr val="404040"/>
                </a:solidFill>
                <a:latin typeface="微軟正黑體"/>
                <a:cs typeface="微軟正黑體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(p167)</a:t>
            </a:r>
            <a:endParaRPr sz="2000">
              <a:latin typeface="Century Gothic"/>
              <a:cs typeface="Century Gothic"/>
            </a:endParaRPr>
          </a:p>
          <a:p>
            <a:pPr marL="469265" indent="-456565">
              <a:lnSpc>
                <a:spcPts val="2160"/>
              </a:lnSpc>
              <a:spcBef>
                <a:spcPts val="505"/>
              </a:spcBef>
              <a:buClr>
                <a:srgbClr val="353535"/>
              </a:buClr>
              <a:buFont typeface="Century Gothic"/>
              <a:buAutoNum type="arabicPeriod" startAt="2"/>
              <a:tabLst>
                <a:tab pos="469265" algn="l"/>
              </a:tabLst>
            </a:pPr>
            <a:r>
              <a:rPr sz="2000" spc="-20" dirty="0">
                <a:solidFill>
                  <a:srgbClr val="404040"/>
                </a:solidFill>
                <a:latin typeface="微軟正黑體"/>
                <a:cs typeface="微軟正黑體"/>
              </a:rPr>
              <a:t>永遠不要相信任何會自己思考，但你卻不知</a:t>
            </a:r>
            <a:endParaRPr sz="2000">
              <a:latin typeface="微軟正黑體"/>
              <a:cs typeface="微軟正黑體"/>
            </a:endParaRPr>
          </a:p>
          <a:p>
            <a:pPr marL="469900">
              <a:lnSpc>
                <a:spcPts val="2160"/>
              </a:lnSpc>
            </a:pPr>
            <a:r>
              <a:rPr sz="2000" spc="-10" dirty="0">
                <a:solidFill>
                  <a:srgbClr val="404040"/>
                </a:solidFill>
                <a:latin typeface="微軟正黑體"/>
                <a:cs typeface="微軟正黑體"/>
              </a:rPr>
              <a:t>道他把腦袋 藏 在哪裡的東西。</a:t>
            </a:r>
            <a:r>
              <a:rPr sz="2000" spc="-10" dirty="0">
                <a:solidFill>
                  <a:srgbClr val="404040"/>
                </a:solidFill>
                <a:latin typeface="Century Gothic"/>
                <a:cs typeface="Century Gothic"/>
              </a:rPr>
              <a:t>(p233)</a:t>
            </a:r>
            <a:endParaRPr sz="2000">
              <a:latin typeface="Century Gothic"/>
              <a:cs typeface="Century Gothic"/>
            </a:endParaRPr>
          </a:p>
          <a:p>
            <a:pPr marL="469900" marR="254635" indent="-457200" algn="just">
              <a:lnSpc>
                <a:spcPct val="80300"/>
              </a:lnSpc>
              <a:spcBef>
                <a:spcPts val="990"/>
              </a:spcBef>
              <a:buClr>
                <a:srgbClr val="353535"/>
              </a:buClr>
              <a:buFont typeface="Century Gothic"/>
              <a:buAutoNum type="arabicPeriod" startAt="3"/>
              <a:tabLst>
                <a:tab pos="469900" algn="l"/>
              </a:tabLst>
            </a:pPr>
            <a:r>
              <a:rPr sz="2000" spc="-20" dirty="0">
                <a:solidFill>
                  <a:srgbClr val="404040"/>
                </a:solidFill>
                <a:latin typeface="微軟正黑體"/>
                <a:cs typeface="微軟正黑體"/>
              </a:rPr>
              <a:t>我們一切行動所導致的後果，總是如此複雜難測、如此變化多端，因此預言未來確實是</a:t>
            </a:r>
            <a:r>
              <a:rPr sz="2000" spc="-5" dirty="0">
                <a:solidFill>
                  <a:srgbClr val="404040"/>
                </a:solidFill>
                <a:latin typeface="微軟正黑體"/>
                <a:cs typeface="微軟正黑體"/>
              </a:rPr>
              <a:t>一件非常困難的事 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(p.387) </a:t>
            </a:r>
            <a:r>
              <a:rPr sz="2000" spc="-50" dirty="0">
                <a:solidFill>
                  <a:srgbClr val="404040"/>
                </a:solidFill>
                <a:latin typeface="微軟正黑體"/>
                <a:cs typeface="微軟正黑體"/>
              </a:rPr>
              <a:t>。</a:t>
            </a:r>
            <a:endParaRPr sz="2000">
              <a:latin typeface="微軟正黑體"/>
              <a:cs typeface="微軟正黑體"/>
            </a:endParaRPr>
          </a:p>
          <a:p>
            <a:pPr marL="469900" marR="5080" indent="-457200">
              <a:lnSpc>
                <a:spcPct val="80200"/>
              </a:lnSpc>
              <a:spcBef>
                <a:spcPts val="990"/>
              </a:spcBef>
              <a:buClr>
                <a:srgbClr val="353535"/>
              </a:buClr>
              <a:buFont typeface="Century Gothic"/>
              <a:buAutoNum type="arabicPeriod" startAt="3"/>
              <a:tabLst>
                <a:tab pos="469900" algn="l"/>
              </a:tabLst>
            </a:pPr>
            <a:r>
              <a:rPr sz="2000" spc="-15" dirty="0">
                <a:solidFill>
                  <a:srgbClr val="404040"/>
                </a:solidFill>
                <a:latin typeface="微軟正黑體"/>
                <a:cs typeface="微軟正黑體"/>
              </a:rPr>
              <a:t>你以為我們深愛過的人，在死後真的會離開我們嗎？你難道不認為，當我們遇到困難時，對他們的記憶會變得比以前更加清晰嗎？</a:t>
            </a:r>
            <a:r>
              <a:rPr sz="2000" dirty="0">
                <a:solidFill>
                  <a:srgbClr val="404040"/>
                </a:solidFill>
                <a:latin typeface="微軟正黑體"/>
                <a:cs typeface="微軟正黑體"/>
              </a:rPr>
              <a:t> </a:t>
            </a:r>
            <a:r>
              <a:rPr sz="2000" spc="-45" dirty="0">
                <a:solidFill>
                  <a:srgbClr val="404040"/>
                </a:solidFill>
                <a:latin typeface="Century Gothic"/>
                <a:cs typeface="Century Gothic"/>
              </a:rPr>
              <a:t>(</a:t>
            </a:r>
            <a:r>
              <a:rPr sz="2000" dirty="0">
                <a:solidFill>
                  <a:srgbClr val="404040"/>
                </a:solidFill>
                <a:latin typeface="Century Gothic"/>
                <a:cs typeface="Century Gothic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Century Gothic"/>
                <a:cs typeface="Century Gothic"/>
              </a:rPr>
              <a:t>.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4</a:t>
            </a:r>
            <a:r>
              <a:rPr sz="2000" spc="5" dirty="0">
                <a:solidFill>
                  <a:srgbClr val="404040"/>
                </a:solidFill>
                <a:latin typeface="Century Gothic"/>
                <a:cs typeface="Century Gothic"/>
              </a:rPr>
              <a:t>9</a:t>
            </a:r>
            <a:r>
              <a:rPr sz="2000" spc="-5" dirty="0">
                <a:solidFill>
                  <a:srgbClr val="404040"/>
                </a:solidFill>
                <a:latin typeface="Century Gothic"/>
                <a:cs typeface="Century Gothic"/>
              </a:rPr>
              <a:t>9)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1835" y="556717"/>
            <a:ext cx="307340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我的觀點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71952" y="1838325"/>
            <a:ext cx="7139940" cy="3998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098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新細明體"/>
                <a:cs typeface="新細明體"/>
              </a:rPr>
              <a:t>看了哈利波特這套書，深深的吸引我，除了華麗的橋段以外，我覺得也隱含了許多值得深思的地方。</a:t>
            </a:r>
            <a:endParaRPr sz="1800">
              <a:latin typeface="新細明體"/>
              <a:cs typeface="新細明體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2800" b="1" spc="-10" dirty="0">
                <a:latin typeface="新細明體"/>
                <a:cs typeface="新細明體"/>
              </a:rPr>
              <a:t>1</a:t>
            </a:r>
            <a:r>
              <a:rPr sz="2800" b="1" spc="-40" dirty="0">
                <a:latin typeface="新細明體"/>
                <a:cs typeface="新細明體"/>
              </a:rPr>
              <a:t>.處處充滿驚奇</a:t>
            </a:r>
            <a:endParaRPr sz="2800">
              <a:latin typeface="新細明體"/>
              <a:cs typeface="新細明體"/>
            </a:endParaRPr>
          </a:p>
          <a:p>
            <a:pPr marL="12700" marR="5080">
              <a:lnSpc>
                <a:spcPct val="100000"/>
              </a:lnSpc>
              <a:spcBef>
                <a:spcPts val="1035"/>
              </a:spcBef>
            </a:pPr>
            <a:r>
              <a:rPr sz="2000" spc="-20" dirty="0">
                <a:latin typeface="新細明體"/>
                <a:cs typeface="新細明體"/>
              </a:rPr>
              <a:t>哈利波特這系列的書處處充滿驚奇，很多事都是超乎常理。平</a:t>
            </a:r>
            <a:r>
              <a:rPr sz="2000" spc="-50" dirty="0">
                <a:latin typeface="新細明體"/>
                <a:cs typeface="新細明體"/>
              </a:rPr>
              <a:t> </a:t>
            </a:r>
            <a:r>
              <a:rPr sz="2000" spc="-20" dirty="0">
                <a:latin typeface="新細明體"/>
                <a:cs typeface="新細明體"/>
              </a:rPr>
              <a:t>凡無奇的火車站月台，卻是通往魔法世界的入口；平面的報紙，卻加入了會說話的人物影像；牆壁上的畫，還會跟你互動；咒</a:t>
            </a:r>
            <a:r>
              <a:rPr sz="2000" spc="-50" dirty="0">
                <a:latin typeface="新細明體"/>
                <a:cs typeface="新細明體"/>
              </a:rPr>
              <a:t> </a:t>
            </a:r>
            <a:r>
              <a:rPr sz="2000" spc="-20" dirty="0">
                <a:latin typeface="新細明體"/>
                <a:cs typeface="新細明體"/>
              </a:rPr>
              <a:t>語、隱形斗篷、巫師的道具、魔法棒、藥水……等。在這些驚</a:t>
            </a:r>
            <a:r>
              <a:rPr sz="2000" spc="-50" dirty="0">
                <a:latin typeface="新細明體"/>
                <a:cs typeface="新細明體"/>
              </a:rPr>
              <a:t> </a:t>
            </a:r>
            <a:r>
              <a:rPr sz="2000" spc="-20" dirty="0">
                <a:latin typeface="新細明體"/>
                <a:cs typeface="新細明體"/>
              </a:rPr>
              <a:t>奇之餘，我不禁想，雖然天馬行空，但或許某一天這些有可能</a:t>
            </a:r>
            <a:r>
              <a:rPr sz="2000" dirty="0">
                <a:latin typeface="新細明體"/>
                <a:cs typeface="新細明體"/>
              </a:rPr>
              <a:t> </a:t>
            </a:r>
            <a:r>
              <a:rPr sz="2000" spc="-20" dirty="0">
                <a:latin typeface="新細明體"/>
                <a:cs typeface="新細明體"/>
              </a:rPr>
              <a:t>會實現，就好比現在的智慧手機已經取代了以往的照相機、電</a:t>
            </a:r>
            <a:r>
              <a:rPr sz="2000" spc="-50" dirty="0">
                <a:latin typeface="新細明體"/>
                <a:cs typeface="新細明體"/>
              </a:rPr>
              <a:t> </a:t>
            </a:r>
            <a:r>
              <a:rPr sz="2000" spc="-20" dirty="0">
                <a:latin typeface="新細明體"/>
                <a:cs typeface="新細明體"/>
              </a:rPr>
              <a:t>話、收音機、錄音機、衛星定位、電腦等的功能，真是太強大</a:t>
            </a:r>
            <a:r>
              <a:rPr sz="2000" spc="-50" dirty="0">
                <a:latin typeface="新細明體"/>
                <a:cs typeface="新細明體"/>
              </a:rPr>
              <a:t> </a:t>
            </a:r>
            <a:r>
              <a:rPr sz="2000" spc="-20" dirty="0">
                <a:latin typeface="新細明體"/>
                <a:cs typeface="新細明體"/>
              </a:rPr>
              <a:t>了。科技日新月異，日進千里，或許不久的將來，書中的種種</a:t>
            </a:r>
            <a:r>
              <a:rPr sz="2000" spc="-50" dirty="0">
                <a:latin typeface="新細明體"/>
                <a:cs typeface="新細明體"/>
              </a:rPr>
              <a:t> </a:t>
            </a:r>
            <a:r>
              <a:rPr sz="2000" spc="-20" dirty="0">
                <a:latin typeface="新細明體"/>
                <a:cs typeface="新細明體"/>
              </a:rPr>
              <a:t>都將不只是躍上大螢幕而已，而是進入我們的生活當中。</a:t>
            </a:r>
            <a:endParaRPr sz="2000">
              <a:latin typeface="新細明體"/>
              <a:cs typeface="新細明體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0704" y="645109"/>
            <a:ext cx="307340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我的觀點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30704" y="1749993"/>
            <a:ext cx="5868670" cy="4121785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5"/>
              </a:spcBef>
            </a:pPr>
            <a:r>
              <a:rPr sz="2800" b="1" spc="-10" dirty="0">
                <a:latin typeface="新細明體"/>
                <a:cs typeface="新細明體"/>
              </a:rPr>
              <a:t>2</a:t>
            </a:r>
            <a:r>
              <a:rPr sz="2800" b="1" spc="-40" dirty="0">
                <a:latin typeface="新細明體"/>
                <a:cs typeface="新細明體"/>
              </a:rPr>
              <a:t>.勇敢面對恐懼</a:t>
            </a:r>
            <a:endParaRPr sz="2800">
              <a:latin typeface="新細明體"/>
              <a:cs typeface="新細明體"/>
            </a:endParaRPr>
          </a:p>
          <a:p>
            <a:pPr marL="12700" marR="5080">
              <a:lnSpc>
                <a:spcPct val="100000"/>
              </a:lnSpc>
              <a:spcBef>
                <a:spcPts val="1040"/>
              </a:spcBef>
            </a:pPr>
            <a:r>
              <a:rPr sz="2000" spc="-15" dirty="0">
                <a:latin typeface="新細明體"/>
                <a:cs typeface="新細明體"/>
              </a:rPr>
              <a:t>路平教授的課帶幻形怪給大家試驗，讓大家想像心中最害怕的事物，換形怪就會變成那個害怕的事物出現，而教授也教大家把祂轉變成另一個滑稽的事物。其實我們每個人都有最懼怕的事物，如果一直 維持在恐懼的陰影下，這恐懼的事物永遠存在。只有勇敢面對，勇於挑戰，恐懼的事物才有可能轉變。我常害怕考試時腦筋一片空白，那該怎麼辦？會有這樣的恐懼我想是因為準備不足吧！手機遊戲總是比較能吸引我，總是占據我許多時間。我想，我該 認真的面對手機遊戲這個大怪物，徹底打敗它，讓它把時間還給我</a:t>
            </a:r>
            <a:r>
              <a:rPr sz="2000" dirty="0">
                <a:latin typeface="新細明體"/>
                <a:cs typeface="新細明體"/>
              </a:rPr>
              <a:t>。</a:t>
            </a:r>
            <a:endParaRPr sz="2000">
              <a:latin typeface="新細明體"/>
              <a:cs typeface="新細明體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90688" y="2651760"/>
            <a:ext cx="4154424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5867" y="544779"/>
            <a:ext cx="307340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我的觀點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45867" y="1833752"/>
            <a:ext cx="5600700" cy="4491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4925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新細明體"/>
                <a:cs typeface="新細明體"/>
              </a:rPr>
              <a:t>3</a:t>
            </a:r>
            <a:r>
              <a:rPr sz="2800" b="1" spc="-40" dirty="0">
                <a:latin typeface="新細明體"/>
                <a:cs typeface="新細明體"/>
              </a:rPr>
              <a:t>.有事實並非表面所見，不要被表</a:t>
            </a:r>
            <a:r>
              <a:rPr sz="2800" b="1" spc="-35" dirty="0">
                <a:latin typeface="新細明體"/>
                <a:cs typeface="新細明體"/>
              </a:rPr>
              <a:t>象所蒙蔽</a:t>
            </a:r>
            <a:endParaRPr sz="2800">
              <a:latin typeface="新細明體"/>
              <a:cs typeface="新細明體"/>
            </a:endParaRPr>
          </a:p>
          <a:p>
            <a:pPr marL="12700" marR="5080">
              <a:lnSpc>
                <a:spcPct val="100000"/>
              </a:lnSpc>
              <a:spcBef>
                <a:spcPts val="1045"/>
              </a:spcBef>
            </a:pPr>
            <a:r>
              <a:rPr sz="2000" dirty="0">
                <a:latin typeface="新細明體"/>
                <a:cs typeface="新細明體"/>
              </a:rPr>
              <a:t>在這</a:t>
            </a:r>
            <a:r>
              <a:rPr sz="2000" dirty="0">
                <a:solidFill>
                  <a:srgbClr val="FF0000"/>
                </a:solidFill>
                <a:latin typeface="新細明體"/>
                <a:cs typeface="新細明體"/>
              </a:rPr>
              <a:t>一</a:t>
            </a:r>
            <a:r>
              <a:rPr sz="2000" spc="-15" dirty="0">
                <a:latin typeface="新細明體"/>
                <a:cs typeface="新細明體"/>
              </a:rPr>
              <a:t>集故事還有一段情節讓我印象十分深刻。</a:t>
            </a:r>
            <a:r>
              <a:rPr sz="2000" spc="-5" dirty="0">
                <a:latin typeface="新細明體"/>
                <a:cs typeface="新細明體"/>
              </a:rPr>
              <a:t>榮恩最愛的寵物鼠，養了</a:t>
            </a:r>
            <a:r>
              <a:rPr sz="2000" spc="-10" dirty="0">
                <a:latin typeface="新細明體"/>
                <a:cs typeface="新細明體"/>
              </a:rPr>
              <a:t>12年，誰也想不到牠竟</a:t>
            </a:r>
            <a:r>
              <a:rPr sz="2000" dirty="0">
                <a:latin typeface="新細明體"/>
                <a:cs typeface="新細明體"/>
              </a:rPr>
              <a:t> </a:t>
            </a:r>
            <a:r>
              <a:rPr sz="2000" spc="-15" dirty="0">
                <a:latin typeface="新細明體"/>
                <a:cs typeface="新細明體"/>
              </a:rPr>
              <a:t>然是害哈利波特的父母被殺的罪魁禍首――彼得化身變成的。他變身老鼠躲藏了</a:t>
            </a:r>
            <a:r>
              <a:rPr sz="2000" spc="-10" dirty="0">
                <a:latin typeface="新細明體"/>
                <a:cs typeface="新細明體"/>
              </a:rPr>
              <a:t>12</a:t>
            </a:r>
            <a:r>
              <a:rPr sz="2000" spc="-5" dirty="0">
                <a:latin typeface="新細明體"/>
                <a:cs typeface="新細明體"/>
              </a:rPr>
              <a:t>年，沒被發現，</a:t>
            </a:r>
            <a:r>
              <a:rPr sz="2000" spc="-15" dirty="0">
                <a:latin typeface="新細明體"/>
                <a:cs typeface="新細明體"/>
              </a:rPr>
              <a:t>直到天狼星布萊克揭穿他的真實身分，大家才恍然大悟。這讓我不禁想到，眼見是否一定為真？</a:t>
            </a:r>
            <a:r>
              <a:rPr sz="2000" dirty="0">
                <a:latin typeface="新細明體"/>
                <a:cs typeface="新細明體"/>
              </a:rPr>
              <a:t>我們是否經常被</a:t>
            </a:r>
            <a:endParaRPr sz="2000">
              <a:latin typeface="新細明體"/>
              <a:cs typeface="新細明體"/>
            </a:endParaRPr>
          </a:p>
          <a:p>
            <a:pPr marL="12700" marR="240665" algn="just">
              <a:lnSpc>
                <a:spcPct val="100000"/>
              </a:lnSpc>
              <a:spcBef>
                <a:spcPts val="994"/>
              </a:spcBef>
            </a:pPr>
            <a:r>
              <a:rPr sz="2000" spc="-20" dirty="0">
                <a:latin typeface="新細明體"/>
                <a:cs typeface="新細明體"/>
              </a:rPr>
              <a:t>事物的表象所蒙蔽？要怎樣才是真？我迷惑了，或許在我們周遭的事物表象底下，隱藏了一些不為人知的秘密。該怎樣明辨，可能是我日後要努</a:t>
            </a:r>
            <a:r>
              <a:rPr sz="2000" spc="-10" dirty="0">
                <a:latin typeface="新細明體"/>
                <a:cs typeface="新細明體"/>
              </a:rPr>
              <a:t>力學習的。</a:t>
            </a:r>
            <a:endParaRPr sz="2000">
              <a:latin typeface="新細明體"/>
              <a:cs typeface="新細明體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18704" y="2651760"/>
            <a:ext cx="3941953" cy="341985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6533" y="562736"/>
            <a:ext cx="30734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我的觀點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5"/>
              </a:spcBef>
            </a:pPr>
            <a:r>
              <a:rPr spc="-10" dirty="0"/>
              <a:t>4</a:t>
            </a:r>
            <a:r>
              <a:rPr spc="-40" dirty="0"/>
              <a:t>.堅定的友誼</a:t>
            </a:r>
          </a:p>
          <a:p>
            <a:pPr marL="12700" marR="13335" algn="just">
              <a:lnSpc>
                <a:spcPct val="100000"/>
              </a:lnSpc>
              <a:spcBef>
                <a:spcPts val="1045"/>
              </a:spcBef>
            </a:pPr>
            <a:r>
              <a:rPr sz="2000" b="0" spc="-10" dirty="0">
                <a:latin typeface="新細明體"/>
                <a:cs typeface="新細明體"/>
              </a:rPr>
              <a:t>整個哈利波特系列的故事中，哈利</a:t>
            </a:r>
            <a:r>
              <a:rPr sz="2000" b="0" dirty="0">
                <a:solidFill>
                  <a:srgbClr val="FF0000"/>
                </a:solidFill>
                <a:latin typeface="新細明體"/>
                <a:cs typeface="新細明體"/>
              </a:rPr>
              <a:t>、</a:t>
            </a:r>
            <a:r>
              <a:rPr sz="2000" b="0" spc="-25" dirty="0">
                <a:latin typeface="新細明體"/>
                <a:cs typeface="新細明體"/>
              </a:rPr>
              <a:t>妙麗以及榮恩</a:t>
            </a:r>
            <a:r>
              <a:rPr sz="2000" b="0" spc="-20" dirty="0">
                <a:latin typeface="新細明體"/>
                <a:cs typeface="新細明體"/>
              </a:rPr>
              <a:t>三人的友誼是讓我最感動的。從進入霍格華茲學院開始，一直到故事最終，不論遭遇何種困難，三人總是互相扶持，相互關照，不離不棄，縱使有時會有一些爭執與彆扭，但還是彼此最真誠的夥伴。有人說：「人生最重要的資產，就是朋友。」我也有從小跟我一起長大的真心朋友，和我一起讀書、一起遊玩。快樂時，一起分享；傷心難過時；一起度過；在我受委屈時，會挺身而出。我想這樣的好朋</a:t>
            </a:r>
            <a:r>
              <a:rPr sz="2000" b="0" spc="-10" dirty="0">
                <a:latin typeface="新細明體"/>
                <a:cs typeface="新細明體"/>
              </a:rPr>
              <a:t>友，是一輩子的。</a:t>
            </a:r>
            <a:endParaRPr sz="2000">
              <a:latin typeface="新細明體"/>
              <a:cs typeface="新細明體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sz="2000" b="0" spc="-10" dirty="0">
                <a:latin typeface="新細明體"/>
                <a:cs typeface="新細明體"/>
              </a:rPr>
              <a:t>JK</a:t>
            </a:r>
            <a:r>
              <a:rPr sz="2000" b="0" spc="-20" dirty="0">
                <a:latin typeface="新細明體"/>
                <a:cs typeface="新細明體"/>
              </a:rPr>
              <a:t>羅琳所創造的奇幻世界，讓我的視野更加寬闊，雖然描寫著虛構的事物，但卻蘊含著人生的真理。</a:t>
            </a:r>
            <a:endParaRPr sz="2000">
              <a:latin typeface="新細明體"/>
              <a:cs typeface="新細明體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54111" y="2184184"/>
            <a:ext cx="4169536" cy="40195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370</Words>
  <Application>Microsoft Office PowerPoint</Application>
  <PresentationFormat>寬螢幕</PresentationFormat>
  <Paragraphs>44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微軟正黑體</vt:lpstr>
      <vt:lpstr>新細明體</vt:lpstr>
      <vt:lpstr>Century Gothic</vt:lpstr>
      <vt:lpstr>Office Theme</vt:lpstr>
      <vt:lpstr>PowerPoint 簡報</vt:lpstr>
      <vt:lpstr>目錄</vt:lpstr>
      <vt:lpstr>創作動機</vt:lpstr>
      <vt:lpstr>相關書訊</vt:lpstr>
      <vt:lpstr>內容摘錄</vt:lpstr>
      <vt:lpstr>我的觀點</vt:lpstr>
      <vt:lpstr>我的觀點</vt:lpstr>
      <vt:lpstr>我的觀點</vt:lpstr>
      <vt:lpstr>我的觀點</vt:lpstr>
      <vt:lpstr>高一組特優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哈利波特閱讀心得</dc:title>
  <dc:creator>淑華 朱</dc:creator>
  <cp:lastModifiedBy>User</cp:lastModifiedBy>
  <cp:revision>1</cp:revision>
  <dcterms:created xsi:type="dcterms:W3CDTF">2023-10-19T00:55:25Z</dcterms:created>
  <dcterms:modified xsi:type="dcterms:W3CDTF">2023-10-19T01:01:59Z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2023-10-19T00:00:00Z</vt:filetime>
  </property>
  <property fmtid="{D5CDD505-2E9C-101B-9397-08002B2CF9AE}" pid="5" name="Producer">
    <vt:lpwstr>Microsoft® PowerPoint® 2010</vt:lpwstr>
  </property>
</Properties>
</file>